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1/31/2021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77AEF-B3B4-4CE1-BD29-84CC32553E82}"/>
              </a:ext>
            </a:extLst>
          </p:cNvPr>
          <p:cNvSpPr>
            <a:spLocks noGrp="1"/>
          </p:cNvSpPr>
          <p:nvPr>
            <p:ph type="ctrTitle"/>
          </p:nvPr>
        </p:nvSpPr>
        <p:spPr>
          <a:xfrm>
            <a:off x="1751012" y="290945"/>
            <a:ext cx="8689976" cy="4641273"/>
          </a:xfrm>
        </p:spPr>
        <p:txBody>
          <a:bodyPr>
            <a:normAutofit fontScale="90000"/>
          </a:bodyPr>
          <a:lstStyle/>
          <a:p>
            <a:r>
              <a:rPr lang="en-US" b="1" cap="none" dirty="0"/>
              <a:t>Lizzie’s century</a:t>
            </a:r>
            <a:br>
              <a:rPr lang="en-US" b="1" cap="none" dirty="0"/>
            </a:br>
            <a:br>
              <a:rPr lang="en-US" cap="none" dirty="0"/>
            </a:br>
            <a:r>
              <a:rPr lang="en-US" cap="none" dirty="0"/>
              <a:t>Author </a:t>
            </a:r>
            <a:br>
              <a:rPr lang="en-US" cap="none" dirty="0"/>
            </a:br>
            <a:r>
              <a:rPr lang="en-US" cap="none" dirty="0"/>
              <a:t>Institutional affiliation</a:t>
            </a:r>
            <a:br>
              <a:rPr lang="en-US" cap="none" dirty="0"/>
            </a:br>
            <a:r>
              <a:rPr lang="en-US" cap="none" dirty="0"/>
              <a:t>Instructor </a:t>
            </a:r>
            <a:br>
              <a:rPr lang="en-US" cap="none" dirty="0"/>
            </a:br>
            <a:r>
              <a:rPr lang="en-US" cap="none" dirty="0"/>
              <a:t>Course code </a:t>
            </a:r>
            <a:br>
              <a:rPr lang="en-US" cap="none" dirty="0"/>
            </a:br>
            <a:r>
              <a:rPr lang="en-US" cap="none" dirty="0"/>
              <a:t>Date of submission</a:t>
            </a:r>
          </a:p>
        </p:txBody>
      </p:sp>
    </p:spTree>
    <p:extLst>
      <p:ext uri="{BB962C8B-B14F-4D97-AF65-F5344CB8AC3E}">
        <p14:creationId xmlns:p14="http://schemas.microsoft.com/office/powerpoint/2010/main" val="3518324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CF2E-524B-4F2D-AF93-143379188B6F}"/>
              </a:ext>
            </a:extLst>
          </p:cNvPr>
          <p:cNvSpPr>
            <a:spLocks noGrp="1"/>
          </p:cNvSpPr>
          <p:nvPr>
            <p:ph type="title"/>
          </p:nvPr>
        </p:nvSpPr>
        <p:spPr>
          <a:xfrm>
            <a:off x="913775" y="618517"/>
            <a:ext cx="10364451" cy="905483"/>
          </a:xfrm>
        </p:spPr>
        <p:txBody>
          <a:bodyPr/>
          <a:lstStyle/>
          <a:p>
            <a:r>
              <a:rPr lang="en-US" cap="none" dirty="0"/>
              <a:t>Abstract</a:t>
            </a:r>
            <a:endParaRPr lang="en-US" dirty="0"/>
          </a:p>
        </p:txBody>
      </p:sp>
      <p:sp>
        <p:nvSpPr>
          <p:cNvPr id="3" name="Content Placeholder 2">
            <a:extLst>
              <a:ext uri="{FF2B5EF4-FFF2-40B4-BE49-F238E27FC236}">
                <a16:creationId xmlns:a16="http://schemas.microsoft.com/office/drawing/2014/main" id="{E1024CDE-CF1C-4BAD-9DEF-488329822A8A}"/>
              </a:ext>
            </a:extLst>
          </p:cNvPr>
          <p:cNvSpPr>
            <a:spLocks noGrp="1"/>
          </p:cNvSpPr>
          <p:nvPr>
            <p:ph sz="quarter" idx="13"/>
          </p:nvPr>
        </p:nvSpPr>
        <p:spPr>
          <a:xfrm>
            <a:off x="913774" y="1787236"/>
            <a:ext cx="10363826" cy="4003963"/>
          </a:xfrm>
        </p:spPr>
        <p:txBody>
          <a:bodyPr>
            <a:normAutofit fontScale="92500" lnSpcReduction="10000"/>
          </a:bodyPr>
          <a:lstStyle/>
          <a:p>
            <a:pPr algn="just"/>
            <a:r>
              <a:rPr lang="en-US" cap="none" dirty="0"/>
              <a:t>The first section of the article that would arguably benefit our social, cognitive and physical development is the chapter on the cure for everything.</a:t>
            </a:r>
          </a:p>
          <a:p>
            <a:pPr algn="just"/>
            <a:r>
              <a:rPr lang="en-US" cap="none" dirty="0"/>
              <a:t>As presented, experts and professionals in the medical field have highlighted the inescapable developments to take place during this period around 2055 when lizzie would be about 50 years. </a:t>
            </a:r>
          </a:p>
          <a:p>
            <a:pPr algn="just"/>
            <a:r>
              <a:rPr lang="en-US" cap="none" dirty="0"/>
              <a:t> These developments would be beneficial in the sense that they would provide remedies to every kind of unspeakable pain. </a:t>
            </a:r>
          </a:p>
          <a:p>
            <a:pPr algn="just"/>
            <a:r>
              <a:rPr lang="en-US" cap="none" dirty="0"/>
              <a:t>However, chapter three around 2035 does not present much effect on our social and physical development. </a:t>
            </a:r>
          </a:p>
          <a:p>
            <a:pPr algn="just"/>
            <a:r>
              <a:rPr lang="en-US" cap="none" dirty="0"/>
              <a:t>Much of the developments at this point are believed would negatively impact on the development of humans. Super intelligent computers may engage in unspecified tasks that may harm humans. </a:t>
            </a:r>
          </a:p>
        </p:txBody>
      </p:sp>
    </p:spTree>
    <p:extLst>
      <p:ext uri="{BB962C8B-B14F-4D97-AF65-F5344CB8AC3E}">
        <p14:creationId xmlns:p14="http://schemas.microsoft.com/office/powerpoint/2010/main" val="3123387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2BAF-7F5E-4A52-9FF3-8113AF367479}"/>
              </a:ext>
            </a:extLst>
          </p:cNvPr>
          <p:cNvSpPr>
            <a:spLocks noGrp="1"/>
          </p:cNvSpPr>
          <p:nvPr>
            <p:ph type="title"/>
          </p:nvPr>
        </p:nvSpPr>
        <p:spPr>
          <a:xfrm>
            <a:off x="913775" y="618517"/>
            <a:ext cx="10364451" cy="960901"/>
          </a:xfrm>
        </p:spPr>
        <p:txBody>
          <a:bodyPr>
            <a:normAutofit/>
          </a:bodyPr>
          <a:lstStyle/>
          <a:p>
            <a:r>
              <a:rPr lang="en-US" b="1" cap="none" dirty="0"/>
              <a:t>The first beneficial section, the cure for everything</a:t>
            </a:r>
          </a:p>
        </p:txBody>
      </p:sp>
      <p:sp>
        <p:nvSpPr>
          <p:cNvPr id="3" name="Content Placeholder 2">
            <a:extLst>
              <a:ext uri="{FF2B5EF4-FFF2-40B4-BE49-F238E27FC236}">
                <a16:creationId xmlns:a16="http://schemas.microsoft.com/office/drawing/2014/main" id="{7838BF52-CEAD-447C-BC2A-3F11B6A011AD}"/>
              </a:ext>
            </a:extLst>
          </p:cNvPr>
          <p:cNvSpPr>
            <a:spLocks noGrp="1"/>
          </p:cNvSpPr>
          <p:nvPr>
            <p:ph sz="quarter" idx="13"/>
          </p:nvPr>
        </p:nvSpPr>
        <p:spPr>
          <a:xfrm>
            <a:off x="913774" y="1288473"/>
            <a:ext cx="10363826" cy="5278581"/>
          </a:xfrm>
        </p:spPr>
        <p:txBody>
          <a:bodyPr/>
          <a:lstStyle/>
          <a:p>
            <a:pPr algn="just"/>
            <a:r>
              <a:rPr lang="en-US" cap="none" dirty="0"/>
              <a:t>This section highlights a period where there exists a cure for everything, every person would have their genetic codes stored in microchips that would determine various aspects of an individual’s health. </a:t>
            </a:r>
          </a:p>
          <a:p>
            <a:pPr algn="just"/>
            <a:r>
              <a:rPr lang="en-US" cap="none" dirty="0"/>
              <a:t>For instance, the chip would help in determining if an individual has been predisposed to heart or Alzheimer's diseases. </a:t>
            </a:r>
          </a:p>
          <a:p>
            <a:pPr algn="just"/>
            <a:r>
              <a:rPr lang="en-US" cap="none" dirty="0"/>
              <a:t>These new developments are believed would be very essential in creating a society full of babies born with the certainty of not having a single gene-defect. </a:t>
            </a:r>
          </a:p>
          <a:p>
            <a:pPr algn="just"/>
            <a:r>
              <a:rPr lang="en-US" cap="none" dirty="0"/>
              <a:t>Additionally, as time goes, humans will also have to guess how to make vaccines against any disease that might evolve. </a:t>
            </a:r>
          </a:p>
          <a:p>
            <a:pPr algn="just"/>
            <a:r>
              <a:rPr lang="en-US" cap="none" dirty="0"/>
              <a:t>Tissue engineering at this point would virtually make complex treatments easy, for instance, little robots would be cleaning our arteries. </a:t>
            </a:r>
          </a:p>
        </p:txBody>
      </p:sp>
    </p:spTree>
    <p:extLst>
      <p:ext uri="{BB962C8B-B14F-4D97-AF65-F5344CB8AC3E}">
        <p14:creationId xmlns:p14="http://schemas.microsoft.com/office/powerpoint/2010/main" val="85113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55A0-3E39-4947-888D-D464414C8D59}"/>
              </a:ext>
            </a:extLst>
          </p:cNvPr>
          <p:cNvSpPr>
            <a:spLocks noGrp="1"/>
          </p:cNvSpPr>
          <p:nvPr>
            <p:ph type="title"/>
          </p:nvPr>
        </p:nvSpPr>
        <p:spPr>
          <a:xfrm>
            <a:off x="913775" y="618517"/>
            <a:ext cx="10364451" cy="794647"/>
          </a:xfrm>
        </p:spPr>
        <p:txBody>
          <a:bodyPr/>
          <a:lstStyle/>
          <a:p>
            <a:r>
              <a:rPr lang="en-US" b="1" cap="none" dirty="0"/>
              <a:t>Thoughts and insights</a:t>
            </a:r>
          </a:p>
        </p:txBody>
      </p:sp>
      <p:sp>
        <p:nvSpPr>
          <p:cNvPr id="3" name="Content Placeholder 2">
            <a:extLst>
              <a:ext uri="{FF2B5EF4-FFF2-40B4-BE49-F238E27FC236}">
                <a16:creationId xmlns:a16="http://schemas.microsoft.com/office/drawing/2014/main" id="{AE1FC8EC-B016-4E4D-9583-F37E7C0A5F73}"/>
              </a:ext>
            </a:extLst>
          </p:cNvPr>
          <p:cNvSpPr>
            <a:spLocks noGrp="1"/>
          </p:cNvSpPr>
          <p:nvPr>
            <p:ph sz="quarter" idx="13"/>
          </p:nvPr>
        </p:nvSpPr>
        <p:spPr>
          <a:xfrm>
            <a:off x="913774" y="1413163"/>
            <a:ext cx="10363826" cy="4826320"/>
          </a:xfrm>
        </p:spPr>
        <p:txBody>
          <a:bodyPr/>
          <a:lstStyle/>
          <a:p>
            <a:pPr algn="just"/>
            <a:r>
              <a:rPr lang="en-US" cap="none" dirty="0"/>
              <a:t>Humans would begin to drive evolution consequently determining the direction it takes. Women will store their eggs when they are young, freeze them and take them out when they are ready to be mothers. </a:t>
            </a:r>
          </a:p>
          <a:p>
            <a:pPr algn="just"/>
            <a:r>
              <a:rPr lang="en-US" cap="none" dirty="0"/>
              <a:t>For this reason, the idea of marrying would solely be on the aspect of companionship not because of the need to have children. </a:t>
            </a:r>
          </a:p>
          <a:p>
            <a:pPr algn="just"/>
            <a:r>
              <a:rPr lang="en-US" cap="none" dirty="0"/>
              <a:t>It is a future in which moms can be dads, every newborn is perfect, and every child is adopted. Parents would be able to choose their children from a marketplace of desirable genes.</a:t>
            </a:r>
          </a:p>
          <a:p>
            <a:pPr algn="just"/>
            <a:r>
              <a:rPr lang="en-US" cap="none" dirty="0"/>
              <a:t>. In my view, i believe these new developments would positively our lives. Women would be able to compete favourably with their men counterparts at the workplace since they would no longer be held back by child siring</a:t>
            </a:r>
          </a:p>
        </p:txBody>
      </p:sp>
    </p:spTree>
    <p:extLst>
      <p:ext uri="{BB962C8B-B14F-4D97-AF65-F5344CB8AC3E}">
        <p14:creationId xmlns:p14="http://schemas.microsoft.com/office/powerpoint/2010/main" val="1678475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6DA2-ABCB-42DA-BC4C-C1C88E41C4BB}"/>
              </a:ext>
            </a:extLst>
          </p:cNvPr>
          <p:cNvSpPr>
            <a:spLocks noGrp="1"/>
          </p:cNvSpPr>
          <p:nvPr>
            <p:ph type="title"/>
          </p:nvPr>
        </p:nvSpPr>
        <p:spPr>
          <a:xfrm>
            <a:off x="913775" y="618519"/>
            <a:ext cx="10364451" cy="863918"/>
          </a:xfrm>
        </p:spPr>
        <p:txBody>
          <a:bodyPr/>
          <a:lstStyle/>
          <a:p>
            <a:r>
              <a:rPr lang="en-US" b="1" cap="none" dirty="0"/>
              <a:t>Secondary research</a:t>
            </a:r>
          </a:p>
        </p:txBody>
      </p:sp>
      <p:sp>
        <p:nvSpPr>
          <p:cNvPr id="3" name="Content Placeholder 2">
            <a:extLst>
              <a:ext uri="{FF2B5EF4-FFF2-40B4-BE49-F238E27FC236}">
                <a16:creationId xmlns:a16="http://schemas.microsoft.com/office/drawing/2014/main" id="{AF789EED-633A-4BD0-B18C-B48BC9940705}"/>
              </a:ext>
            </a:extLst>
          </p:cNvPr>
          <p:cNvSpPr>
            <a:spLocks noGrp="1"/>
          </p:cNvSpPr>
          <p:nvPr>
            <p:ph sz="quarter" idx="13"/>
          </p:nvPr>
        </p:nvSpPr>
        <p:spPr>
          <a:xfrm>
            <a:off x="913774" y="1274617"/>
            <a:ext cx="10363826" cy="4964863"/>
          </a:xfrm>
        </p:spPr>
        <p:txBody>
          <a:bodyPr>
            <a:normAutofit fontScale="92500" lnSpcReduction="10000"/>
          </a:bodyPr>
          <a:lstStyle/>
          <a:p>
            <a:pPr algn="just"/>
            <a:r>
              <a:rPr lang="en-US" cap="none" dirty="0"/>
              <a:t>Tai (2020) argues that the expected developments in the near future would illuminate the path to better health. </a:t>
            </a:r>
          </a:p>
          <a:p>
            <a:pPr algn="just"/>
            <a:r>
              <a:rPr lang="en-US" cap="none" dirty="0"/>
              <a:t>Artificial intelligence intended to be used extensively around 2055 would offer a number of advantages over the traditional analytics and clinical decision making. </a:t>
            </a:r>
          </a:p>
          <a:p>
            <a:pPr algn="just"/>
            <a:r>
              <a:rPr lang="en-US" cap="none" dirty="0"/>
              <a:t>Through the use of algorithms, ai provides healthcare providers with the most precise and accurate data that significantly influence treatment variabilities and patient outcomes. </a:t>
            </a:r>
          </a:p>
          <a:p>
            <a:pPr algn="just"/>
            <a:r>
              <a:rPr lang="en-US" cap="none" dirty="0"/>
              <a:t>Believably, as observed in the article when lizzie would be about 50 years, brain implants on all persons would monitor the body’s health and consequently notify a doctor on the onset of an illness. </a:t>
            </a:r>
          </a:p>
          <a:p>
            <a:pPr algn="just"/>
            <a:r>
              <a:rPr lang="en-US" cap="none" dirty="0"/>
              <a:t>In this view, the use of complex ai in the form of brain implants would be primarily destined to drastically change the roles of clinicians and everyday practice in healthcare. </a:t>
            </a:r>
          </a:p>
          <a:p>
            <a:pPr algn="just"/>
            <a:r>
              <a:rPr lang="en-US" cap="none" dirty="0"/>
              <a:t>The advanced systems observably improve patient outcomes by constantly monitoring and analyzing warning signs and alerting both the patient and healthcare professionals earlier enough (</a:t>
            </a:r>
            <a:r>
              <a:rPr lang="en-US" cap="none" dirty="0" err="1"/>
              <a:t>Muro</a:t>
            </a:r>
            <a:r>
              <a:rPr lang="en-US" cap="none" dirty="0"/>
              <a:t> et al. 2020)</a:t>
            </a:r>
          </a:p>
        </p:txBody>
      </p:sp>
    </p:spTree>
    <p:extLst>
      <p:ext uri="{BB962C8B-B14F-4D97-AF65-F5344CB8AC3E}">
        <p14:creationId xmlns:p14="http://schemas.microsoft.com/office/powerpoint/2010/main" val="4107515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09E6-4B54-4B93-9E18-494C8C4ABB51}"/>
              </a:ext>
            </a:extLst>
          </p:cNvPr>
          <p:cNvSpPr>
            <a:spLocks noGrp="1"/>
          </p:cNvSpPr>
          <p:nvPr>
            <p:ph type="title"/>
          </p:nvPr>
        </p:nvSpPr>
        <p:spPr>
          <a:xfrm>
            <a:off x="913775" y="618517"/>
            <a:ext cx="10364451" cy="697665"/>
          </a:xfrm>
        </p:spPr>
        <p:txBody>
          <a:bodyPr>
            <a:normAutofit fontScale="90000"/>
          </a:bodyPr>
          <a:lstStyle/>
          <a:p>
            <a:r>
              <a:rPr lang="en-US" b="1" cap="none" dirty="0"/>
              <a:t>Importance to our physical, cognitive and social development</a:t>
            </a:r>
          </a:p>
        </p:txBody>
      </p:sp>
      <p:sp>
        <p:nvSpPr>
          <p:cNvPr id="3" name="Content Placeholder 2">
            <a:extLst>
              <a:ext uri="{FF2B5EF4-FFF2-40B4-BE49-F238E27FC236}">
                <a16:creationId xmlns:a16="http://schemas.microsoft.com/office/drawing/2014/main" id="{D299560D-2118-4F24-9ACD-E54BC0D9D785}"/>
              </a:ext>
            </a:extLst>
          </p:cNvPr>
          <p:cNvSpPr>
            <a:spLocks noGrp="1"/>
          </p:cNvSpPr>
          <p:nvPr>
            <p:ph sz="quarter" idx="13"/>
          </p:nvPr>
        </p:nvSpPr>
        <p:spPr>
          <a:xfrm>
            <a:off x="913774" y="1316182"/>
            <a:ext cx="10363826" cy="5167745"/>
          </a:xfrm>
        </p:spPr>
        <p:txBody>
          <a:bodyPr>
            <a:normAutofit lnSpcReduction="10000"/>
          </a:bodyPr>
          <a:lstStyle/>
          <a:p>
            <a:pPr algn="just">
              <a:lnSpc>
                <a:spcPct val="200000"/>
              </a:lnSpc>
            </a:pPr>
            <a:r>
              <a:rPr lang="en-US" cap="none" dirty="0"/>
              <a:t>Admittedly, humans would have better physical development. </a:t>
            </a:r>
          </a:p>
          <a:p>
            <a:pPr algn="just">
              <a:lnSpc>
                <a:spcPct val="200000"/>
              </a:lnSpc>
            </a:pPr>
            <a:r>
              <a:rPr lang="en-US" cap="none" dirty="0"/>
              <a:t>Tissue engineering would be essential in constructing new hearts for individuals with heart diseases. Similarly, little robots would travel through the bloodstream cleaning our arteries. </a:t>
            </a:r>
          </a:p>
          <a:p>
            <a:pPr algn="just">
              <a:lnSpc>
                <a:spcPct val="200000"/>
              </a:lnSpc>
            </a:pPr>
            <a:r>
              <a:rPr lang="en-US" cap="none" dirty="0"/>
              <a:t>Conditions such as diabetes and kidney diseases would be efficiently managed. Generally, the provision of better healthcare due to advanced technology during this period would result in better physical development in the absence of pain and unexpected death. </a:t>
            </a:r>
          </a:p>
          <a:p>
            <a:pPr algn="just">
              <a:lnSpc>
                <a:spcPct val="200000"/>
              </a:lnSpc>
            </a:pPr>
            <a:r>
              <a:rPr lang="en-US" cap="none" dirty="0"/>
              <a:t>Arguably, good health ensures better brain development in young children. Also, people would begin to have children with the certainty of not having any single gene-defect.</a:t>
            </a:r>
          </a:p>
          <a:p>
            <a:pPr algn="just">
              <a:lnSpc>
                <a:spcPct val="200000"/>
              </a:lnSpc>
            </a:pPr>
            <a:endParaRPr lang="en-US" cap="none" dirty="0"/>
          </a:p>
        </p:txBody>
      </p:sp>
    </p:spTree>
    <p:extLst>
      <p:ext uri="{BB962C8B-B14F-4D97-AF65-F5344CB8AC3E}">
        <p14:creationId xmlns:p14="http://schemas.microsoft.com/office/powerpoint/2010/main" val="1399355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0FA4-3637-4716-B832-843F7517BEBB}"/>
              </a:ext>
            </a:extLst>
          </p:cNvPr>
          <p:cNvSpPr>
            <a:spLocks noGrp="1"/>
          </p:cNvSpPr>
          <p:nvPr>
            <p:ph type="title"/>
          </p:nvPr>
        </p:nvSpPr>
        <p:spPr>
          <a:xfrm>
            <a:off x="913775" y="618518"/>
            <a:ext cx="10364451" cy="448284"/>
          </a:xfrm>
        </p:spPr>
        <p:txBody>
          <a:bodyPr>
            <a:normAutofit fontScale="90000"/>
          </a:bodyPr>
          <a:lstStyle/>
          <a:p>
            <a:pPr algn="l"/>
            <a:r>
              <a:rPr lang="en-US" b="1" dirty="0"/>
              <a:t>CONT</a:t>
            </a:r>
            <a:r>
              <a:rPr lang="en-US" dirty="0"/>
              <a:t>..</a:t>
            </a:r>
          </a:p>
        </p:txBody>
      </p:sp>
      <p:sp>
        <p:nvSpPr>
          <p:cNvPr id="3" name="Content Placeholder 2">
            <a:extLst>
              <a:ext uri="{FF2B5EF4-FFF2-40B4-BE49-F238E27FC236}">
                <a16:creationId xmlns:a16="http://schemas.microsoft.com/office/drawing/2014/main" id="{32DEB3C4-2BB4-4A8A-BEBF-66F76CBBBD2A}"/>
              </a:ext>
            </a:extLst>
          </p:cNvPr>
          <p:cNvSpPr>
            <a:spLocks noGrp="1"/>
          </p:cNvSpPr>
          <p:nvPr>
            <p:ph sz="quarter" idx="13"/>
          </p:nvPr>
        </p:nvSpPr>
        <p:spPr>
          <a:xfrm>
            <a:off x="913774" y="1066802"/>
            <a:ext cx="10363826" cy="5347853"/>
          </a:xfrm>
        </p:spPr>
        <p:txBody>
          <a:bodyPr>
            <a:normAutofit/>
          </a:bodyPr>
          <a:lstStyle/>
          <a:p>
            <a:pPr algn="just"/>
            <a:r>
              <a:rPr lang="en-US" cap="none" dirty="0"/>
              <a:t>It is predicted that women would be able to store their eggs only taking them when they are ready to be mothers. </a:t>
            </a:r>
          </a:p>
          <a:p>
            <a:pPr algn="just"/>
            <a:r>
              <a:rPr lang="en-US" cap="none" dirty="0"/>
              <a:t>Tellingly, this would affect our social engagement significantly since marriage wouldn’t be the same again. Individuals would marry primarily because of love not because of the desire to sire babies. </a:t>
            </a:r>
          </a:p>
          <a:p>
            <a:pPr algn="just"/>
            <a:r>
              <a:rPr lang="en-US" cap="none" dirty="0"/>
              <a:t>And again, adoption would be a commonplace and mothers would become dads at will because everyone would be able to select their desirable genes from a marketplace of children.</a:t>
            </a:r>
          </a:p>
          <a:p>
            <a:pPr algn="just"/>
            <a:r>
              <a:rPr lang="en-US" cap="none" dirty="0"/>
              <a:t>In terms of cognitive development, the section presents a social significance because parents, due to the selection of genetic codes, would be able to match the most desirable genes to give birth to children with unusually high levels of intelligence. </a:t>
            </a:r>
          </a:p>
          <a:p>
            <a:pPr algn="just"/>
            <a:r>
              <a:rPr lang="en-US" cap="none" dirty="0"/>
              <a:t>Because of this, children born during this period are expected to have a higher success in academics and most jobs.</a:t>
            </a:r>
          </a:p>
        </p:txBody>
      </p:sp>
    </p:spTree>
    <p:extLst>
      <p:ext uri="{BB962C8B-B14F-4D97-AF65-F5344CB8AC3E}">
        <p14:creationId xmlns:p14="http://schemas.microsoft.com/office/powerpoint/2010/main" val="3117622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9F453-0630-4E4C-8CC4-4B9AF1F55A8C}"/>
              </a:ext>
            </a:extLst>
          </p:cNvPr>
          <p:cNvSpPr>
            <a:spLocks noGrp="1"/>
          </p:cNvSpPr>
          <p:nvPr>
            <p:ph type="title"/>
          </p:nvPr>
        </p:nvSpPr>
        <p:spPr>
          <a:xfrm>
            <a:off x="913775" y="618517"/>
            <a:ext cx="10364451" cy="960901"/>
          </a:xfrm>
        </p:spPr>
        <p:txBody>
          <a:bodyPr/>
          <a:lstStyle/>
          <a:p>
            <a:r>
              <a:rPr lang="en-US" b="1" cap="none" dirty="0"/>
              <a:t>Introduction to least Beneficial</a:t>
            </a:r>
          </a:p>
        </p:txBody>
      </p:sp>
      <p:sp>
        <p:nvSpPr>
          <p:cNvPr id="3" name="Content Placeholder 2">
            <a:extLst>
              <a:ext uri="{FF2B5EF4-FFF2-40B4-BE49-F238E27FC236}">
                <a16:creationId xmlns:a16="http://schemas.microsoft.com/office/drawing/2014/main" id="{1355FB6D-D19F-4A77-9044-0B68CAE28F29}"/>
              </a:ext>
            </a:extLst>
          </p:cNvPr>
          <p:cNvSpPr>
            <a:spLocks noGrp="1"/>
          </p:cNvSpPr>
          <p:nvPr>
            <p:ph sz="quarter" idx="13"/>
          </p:nvPr>
        </p:nvSpPr>
        <p:spPr>
          <a:xfrm>
            <a:off x="913774" y="1579418"/>
            <a:ext cx="10363826" cy="5043055"/>
          </a:xfrm>
        </p:spPr>
        <p:txBody>
          <a:bodyPr>
            <a:normAutofit/>
          </a:bodyPr>
          <a:lstStyle/>
          <a:p>
            <a:pPr algn="just"/>
            <a:r>
              <a:rPr lang="en-US" cap="none" dirty="0"/>
              <a:t>This section attempts to highlight what would happen to humans just in case computers reach human awareness. </a:t>
            </a:r>
          </a:p>
          <a:p>
            <a:pPr algn="just"/>
            <a:r>
              <a:rPr lang="en-US" cap="none" dirty="0"/>
              <a:t>It is around 2035 and lizzie is at age 30. Computer microprocessors are expected to calculate faster and cogitate more deeply than even the most brilliant human brain. </a:t>
            </a:r>
          </a:p>
          <a:p>
            <a:pPr algn="just"/>
            <a:r>
              <a:rPr lang="en-US" cap="none" dirty="0"/>
              <a:t>The section is referred to as independence day. Scientists perceive that if the trend of making microchips smaller and with greater abilities continues, then eventually computers would be able to perform more than 20 million computations each second to exceed the though the speed of any blood and flesh mastermind. </a:t>
            </a:r>
          </a:p>
          <a:p>
            <a:pPr algn="just"/>
            <a:r>
              <a:rPr lang="en-US" cap="none" dirty="0"/>
              <a:t>The section highlights that when that period comes, humans would be left in digital dust as computers would invent more intelligent machines through the use of super-intelligence achieved over the period. </a:t>
            </a:r>
          </a:p>
        </p:txBody>
      </p:sp>
    </p:spTree>
    <p:extLst>
      <p:ext uri="{BB962C8B-B14F-4D97-AF65-F5344CB8AC3E}">
        <p14:creationId xmlns:p14="http://schemas.microsoft.com/office/powerpoint/2010/main" val="1114792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4E6BD-90D1-41E1-9705-85997CAF1282}"/>
              </a:ext>
            </a:extLst>
          </p:cNvPr>
          <p:cNvSpPr>
            <a:spLocks noGrp="1"/>
          </p:cNvSpPr>
          <p:nvPr>
            <p:ph type="title"/>
          </p:nvPr>
        </p:nvSpPr>
        <p:spPr>
          <a:xfrm>
            <a:off x="913775" y="618518"/>
            <a:ext cx="10364451" cy="919338"/>
          </a:xfrm>
        </p:spPr>
        <p:txBody>
          <a:bodyPr/>
          <a:lstStyle/>
          <a:p>
            <a:r>
              <a:rPr lang="en-US" b="1" cap="none" dirty="0"/>
              <a:t>Thoughts and insights</a:t>
            </a:r>
          </a:p>
        </p:txBody>
      </p:sp>
      <p:sp>
        <p:nvSpPr>
          <p:cNvPr id="3" name="Content Placeholder 2">
            <a:extLst>
              <a:ext uri="{FF2B5EF4-FFF2-40B4-BE49-F238E27FC236}">
                <a16:creationId xmlns:a16="http://schemas.microsoft.com/office/drawing/2014/main" id="{93C74BA9-3C32-4C80-A01D-FCD0CC91AAA9}"/>
              </a:ext>
            </a:extLst>
          </p:cNvPr>
          <p:cNvSpPr>
            <a:spLocks noGrp="1"/>
          </p:cNvSpPr>
          <p:nvPr>
            <p:ph sz="quarter" idx="13"/>
          </p:nvPr>
        </p:nvSpPr>
        <p:spPr>
          <a:xfrm>
            <a:off x="913774" y="1233055"/>
            <a:ext cx="10363826" cy="5333999"/>
          </a:xfrm>
        </p:spPr>
        <p:txBody>
          <a:bodyPr/>
          <a:lstStyle/>
          <a:p>
            <a:pPr algn="just"/>
            <a:r>
              <a:rPr lang="en-US" cap="none" dirty="0"/>
              <a:t>With the super-intelligent computers taking over, some experts have predicted the end of the world. </a:t>
            </a:r>
          </a:p>
          <a:p>
            <a:pPr algn="just"/>
            <a:r>
              <a:rPr lang="en-US" cap="none" dirty="0"/>
              <a:t>Some people argue that intelligent computers and machines would try to take over the world consequently wiping out the human race. </a:t>
            </a:r>
          </a:p>
          <a:p>
            <a:pPr algn="just"/>
            <a:r>
              <a:rPr lang="en-US" cap="none" dirty="0"/>
              <a:t>However, in my view, these expectations are based on false analogies because intelligent machines will not have the emotions and the personal ambitions that humans do.</a:t>
            </a:r>
          </a:p>
          <a:p>
            <a:pPr algn="just"/>
            <a:r>
              <a:rPr lang="en-US" cap="none" dirty="0"/>
              <a:t>Similarly, the intelligent machines will not have the desire for wealth and sensual gratification, for this reason, i believe in case they become more intelligent than humans, they would only continue to perform what they were originally designed to do unless we design to resemble humans. </a:t>
            </a:r>
          </a:p>
          <a:p>
            <a:pPr algn="just"/>
            <a:r>
              <a:rPr lang="en-US" cap="none" dirty="0"/>
              <a:t>However, i think if their capabilities surpass that of humans, the resulting impact may be devastating on the human race.</a:t>
            </a:r>
          </a:p>
        </p:txBody>
      </p:sp>
    </p:spTree>
    <p:extLst>
      <p:ext uri="{BB962C8B-B14F-4D97-AF65-F5344CB8AC3E}">
        <p14:creationId xmlns:p14="http://schemas.microsoft.com/office/powerpoint/2010/main" val="1815385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1E3E-797D-492A-9DC5-B5A89D383FCD}"/>
              </a:ext>
            </a:extLst>
          </p:cNvPr>
          <p:cNvSpPr>
            <a:spLocks noGrp="1"/>
          </p:cNvSpPr>
          <p:nvPr>
            <p:ph type="title"/>
          </p:nvPr>
        </p:nvSpPr>
        <p:spPr>
          <a:xfrm>
            <a:off x="913775" y="618517"/>
            <a:ext cx="10364451" cy="794647"/>
          </a:xfrm>
        </p:spPr>
        <p:txBody>
          <a:bodyPr/>
          <a:lstStyle/>
          <a:p>
            <a:r>
              <a:rPr lang="en-US" b="1" cap="none" dirty="0"/>
              <a:t>Secondary research</a:t>
            </a:r>
          </a:p>
        </p:txBody>
      </p:sp>
      <p:sp>
        <p:nvSpPr>
          <p:cNvPr id="3" name="Content Placeholder 2">
            <a:extLst>
              <a:ext uri="{FF2B5EF4-FFF2-40B4-BE49-F238E27FC236}">
                <a16:creationId xmlns:a16="http://schemas.microsoft.com/office/drawing/2014/main" id="{57E32CA3-C566-4611-8E4E-3C72F4D9E907}"/>
              </a:ext>
            </a:extLst>
          </p:cNvPr>
          <p:cNvSpPr>
            <a:spLocks noGrp="1"/>
          </p:cNvSpPr>
          <p:nvPr>
            <p:ph sz="quarter" idx="13"/>
          </p:nvPr>
        </p:nvSpPr>
        <p:spPr>
          <a:xfrm>
            <a:off x="913774" y="1413164"/>
            <a:ext cx="10363826" cy="5320145"/>
          </a:xfrm>
        </p:spPr>
        <p:txBody>
          <a:bodyPr/>
          <a:lstStyle/>
          <a:p>
            <a:pPr algn="just"/>
            <a:r>
              <a:rPr lang="en-US" cap="none" dirty="0"/>
              <a:t>As we move into the future, smart and intelligent machines are expected to drastically replace and enhance human capabilities. </a:t>
            </a:r>
          </a:p>
          <a:p>
            <a:pPr algn="just"/>
            <a:r>
              <a:rPr lang="en-US" cap="none" dirty="0"/>
              <a:t>However, if the computers exceed their current form, it would present a catastrophe for the human race. </a:t>
            </a:r>
          </a:p>
          <a:p>
            <a:pPr algn="just"/>
            <a:r>
              <a:rPr lang="en-US" cap="none" dirty="0"/>
              <a:t>Russel (2019) argues that it is important to note that computers only perform the functions that we instruct them to do, however when it gets to a point, we can no longer specify the objectives for them, then destruction is inevitable. </a:t>
            </a:r>
          </a:p>
          <a:p>
            <a:pPr algn="just"/>
            <a:r>
              <a:rPr lang="en-US" cap="none" dirty="0"/>
              <a:t>With super-human capabilities, computers globally would be performing unspecified objectives and actions which would negatively affect human existence. </a:t>
            </a:r>
          </a:p>
          <a:p>
            <a:pPr algn="just"/>
            <a:r>
              <a:rPr lang="en-US" cap="none" dirty="0"/>
              <a:t>In this sense, super-intelligent computers may destroy humans rather enhance our development. </a:t>
            </a:r>
          </a:p>
        </p:txBody>
      </p:sp>
    </p:spTree>
    <p:extLst>
      <p:ext uri="{BB962C8B-B14F-4D97-AF65-F5344CB8AC3E}">
        <p14:creationId xmlns:p14="http://schemas.microsoft.com/office/powerpoint/2010/main" val="1379743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FB40E-B9EE-4528-8E4F-9D1995A914C5}"/>
              </a:ext>
            </a:extLst>
          </p:cNvPr>
          <p:cNvSpPr>
            <a:spLocks noGrp="1"/>
          </p:cNvSpPr>
          <p:nvPr>
            <p:ph type="title"/>
          </p:nvPr>
        </p:nvSpPr>
        <p:spPr>
          <a:xfrm>
            <a:off x="913775" y="618518"/>
            <a:ext cx="10364451" cy="766938"/>
          </a:xfrm>
        </p:spPr>
        <p:txBody>
          <a:bodyPr>
            <a:normAutofit fontScale="90000"/>
          </a:bodyPr>
          <a:lstStyle/>
          <a:p>
            <a:r>
              <a:rPr lang="en-US" b="1" cap="none" dirty="0"/>
              <a:t>Impact on physical, cognitive and social development</a:t>
            </a:r>
          </a:p>
        </p:txBody>
      </p:sp>
      <p:sp>
        <p:nvSpPr>
          <p:cNvPr id="3" name="Content Placeholder 2">
            <a:extLst>
              <a:ext uri="{FF2B5EF4-FFF2-40B4-BE49-F238E27FC236}">
                <a16:creationId xmlns:a16="http://schemas.microsoft.com/office/drawing/2014/main" id="{BB6D63FB-CFB9-427C-B93C-7E3CEFB017C1}"/>
              </a:ext>
            </a:extLst>
          </p:cNvPr>
          <p:cNvSpPr>
            <a:spLocks noGrp="1"/>
          </p:cNvSpPr>
          <p:nvPr>
            <p:ph sz="quarter" idx="13"/>
          </p:nvPr>
        </p:nvSpPr>
        <p:spPr>
          <a:xfrm>
            <a:off x="913774" y="1385456"/>
            <a:ext cx="10363826" cy="5153889"/>
          </a:xfrm>
        </p:spPr>
        <p:txBody>
          <a:bodyPr>
            <a:normAutofit lnSpcReduction="10000"/>
          </a:bodyPr>
          <a:lstStyle/>
          <a:p>
            <a:pPr algn="just"/>
            <a:r>
              <a:rPr lang="en-US" cap="none" dirty="0"/>
              <a:t>Admittedly, intelligent computer systems are only beneficial if we are able to effectively control them. </a:t>
            </a:r>
          </a:p>
          <a:p>
            <a:pPr algn="just"/>
            <a:r>
              <a:rPr lang="en-US" cap="none" dirty="0"/>
              <a:t>Computers with super-human abilities wouldn’t be able to receive any command from humans consequently engaging in incorrect objectives. </a:t>
            </a:r>
          </a:p>
          <a:p>
            <a:pPr algn="just"/>
            <a:r>
              <a:rPr lang="en-US" cap="none" dirty="0"/>
              <a:t>Such machines would present very negative impacts on democratic systems globally through the manipulation of human preferences. </a:t>
            </a:r>
          </a:p>
          <a:p>
            <a:pPr algn="just"/>
            <a:r>
              <a:rPr lang="en-US" cap="none" dirty="0"/>
              <a:t>Grace et al. (2018) observe that switching the machines would not be a solution for the simple reason that a super-intelligent entity will already have thought of that possibility and taken steps to prevent it. </a:t>
            </a:r>
          </a:p>
          <a:p>
            <a:pPr algn="just"/>
            <a:r>
              <a:rPr lang="en-US" cap="none" dirty="0"/>
              <a:t>For this reason, social systems would continue to suffer at the hands of the super-intelligent machines. </a:t>
            </a:r>
          </a:p>
          <a:p>
            <a:pPr algn="just"/>
            <a:r>
              <a:rPr lang="en-US" cap="none" dirty="0"/>
              <a:t>Similarly, in healthcare, the machines may not generate the correct data as needed by physicians consequently resulting in disastrous impacts on patient outcomes. </a:t>
            </a:r>
          </a:p>
        </p:txBody>
      </p:sp>
    </p:spTree>
    <p:extLst>
      <p:ext uri="{BB962C8B-B14F-4D97-AF65-F5344CB8AC3E}">
        <p14:creationId xmlns:p14="http://schemas.microsoft.com/office/powerpoint/2010/main" val="3829843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C2A67-8AA9-4EA5-A9C8-D62A71FBA913}"/>
              </a:ext>
            </a:extLst>
          </p:cNvPr>
          <p:cNvSpPr>
            <a:spLocks noGrp="1"/>
          </p:cNvSpPr>
          <p:nvPr>
            <p:ph type="title"/>
          </p:nvPr>
        </p:nvSpPr>
        <p:spPr>
          <a:xfrm>
            <a:off x="913775" y="618517"/>
            <a:ext cx="10364451" cy="905483"/>
          </a:xfrm>
        </p:spPr>
        <p:txBody>
          <a:bodyPr/>
          <a:lstStyle/>
          <a:p>
            <a:r>
              <a:rPr lang="en-US" b="1" cap="none" dirty="0"/>
              <a:t>Conclusion</a:t>
            </a:r>
            <a:endParaRPr lang="en-US" b="1" dirty="0"/>
          </a:p>
        </p:txBody>
      </p:sp>
      <p:sp>
        <p:nvSpPr>
          <p:cNvPr id="3" name="Content Placeholder 2">
            <a:extLst>
              <a:ext uri="{FF2B5EF4-FFF2-40B4-BE49-F238E27FC236}">
                <a16:creationId xmlns:a16="http://schemas.microsoft.com/office/drawing/2014/main" id="{67511978-801C-4D4F-B335-B16FF56DD97C}"/>
              </a:ext>
            </a:extLst>
          </p:cNvPr>
          <p:cNvSpPr>
            <a:spLocks noGrp="1"/>
          </p:cNvSpPr>
          <p:nvPr>
            <p:ph sz="quarter" idx="13"/>
          </p:nvPr>
        </p:nvSpPr>
        <p:spPr>
          <a:xfrm>
            <a:off x="913774" y="1330036"/>
            <a:ext cx="10363826" cy="4461163"/>
          </a:xfrm>
        </p:spPr>
        <p:txBody>
          <a:bodyPr>
            <a:normAutofit/>
          </a:bodyPr>
          <a:lstStyle/>
          <a:p>
            <a:pPr algn="just"/>
            <a:r>
              <a:rPr lang="en-US" cap="none" dirty="0"/>
              <a:t>As we move into the future, various developments are expected to take place as highlighted in the article. </a:t>
            </a:r>
          </a:p>
          <a:p>
            <a:pPr algn="just"/>
            <a:r>
              <a:rPr lang="en-US" cap="none" dirty="0"/>
              <a:t>Observably, some of the developments would be beneficial in enhancing the development of the human race while others may result in disastrous consequences to human existence. </a:t>
            </a:r>
          </a:p>
          <a:p>
            <a:pPr algn="just"/>
            <a:r>
              <a:rPr lang="en-US" cap="none" dirty="0"/>
              <a:t>For instance, as observed, better healthcare through the use of machines and artificial intelligence is the major aim as humans go into the future. </a:t>
            </a:r>
          </a:p>
          <a:p>
            <a:pPr algn="just"/>
            <a:r>
              <a:rPr lang="en-US" cap="none" dirty="0"/>
              <a:t>However, based on the observations from the article, computers would significantly assist humans in achieving their main objective of the cure for everything, however, researchers have demonstrated that if the computers too intelligent, their existence may produce harm to the harm. </a:t>
            </a:r>
          </a:p>
        </p:txBody>
      </p:sp>
    </p:spTree>
    <p:extLst>
      <p:ext uri="{BB962C8B-B14F-4D97-AF65-F5344CB8AC3E}">
        <p14:creationId xmlns:p14="http://schemas.microsoft.com/office/powerpoint/2010/main" val="1964241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BE1CB-1644-492E-B406-594988F5698F}"/>
              </a:ext>
            </a:extLst>
          </p:cNvPr>
          <p:cNvSpPr>
            <a:spLocks noGrp="1"/>
          </p:cNvSpPr>
          <p:nvPr>
            <p:ph type="title"/>
          </p:nvPr>
        </p:nvSpPr>
        <p:spPr>
          <a:xfrm>
            <a:off x="913775" y="618517"/>
            <a:ext cx="10364451" cy="794647"/>
          </a:xfrm>
        </p:spPr>
        <p:txBody>
          <a:bodyPr/>
          <a:lstStyle/>
          <a:p>
            <a:r>
              <a:rPr lang="en-US" b="1" cap="none" dirty="0"/>
              <a:t>References</a:t>
            </a:r>
            <a:r>
              <a:rPr lang="en-US" cap="none" dirty="0"/>
              <a:t> </a:t>
            </a:r>
          </a:p>
        </p:txBody>
      </p:sp>
      <p:sp>
        <p:nvSpPr>
          <p:cNvPr id="3" name="Content Placeholder 2">
            <a:extLst>
              <a:ext uri="{FF2B5EF4-FFF2-40B4-BE49-F238E27FC236}">
                <a16:creationId xmlns:a16="http://schemas.microsoft.com/office/drawing/2014/main" id="{5A2CE718-0AE4-4B7C-A2E5-66BB51801BCD}"/>
              </a:ext>
            </a:extLst>
          </p:cNvPr>
          <p:cNvSpPr>
            <a:spLocks noGrp="1"/>
          </p:cNvSpPr>
          <p:nvPr>
            <p:ph sz="quarter" idx="13"/>
          </p:nvPr>
        </p:nvSpPr>
        <p:spPr>
          <a:xfrm>
            <a:off x="913774" y="1191492"/>
            <a:ext cx="10363826" cy="5514108"/>
          </a:xfrm>
        </p:spPr>
        <p:txBody>
          <a:bodyPr>
            <a:normAutofit fontScale="92500" lnSpcReduction="20000"/>
          </a:bodyPr>
          <a:lstStyle/>
          <a:p>
            <a:pPr algn="just"/>
            <a:r>
              <a:rPr lang="en-US" cap="none" dirty="0"/>
              <a:t>Computer scientists: we wouldn't be able to control super-intelligent machines: new findings from theoretical computer science. (2021). Retrieved 31 January 2021, from https://www.Sciencedaily.Com/releases/2021/01/210111112218.Htm</a:t>
            </a:r>
          </a:p>
          <a:p>
            <a:pPr algn="just"/>
            <a:r>
              <a:rPr lang="en-US" cap="none" dirty="0"/>
              <a:t>Russell S. (2019). Many experts say we shouldn’t worry about super intelligent AI. They’re wrong. Retrieved from: https://spectrum.Ieee.Org/computing/software/many-experts-say-we-shouldnt-worry-about-superintelligent-ai-theyre-wrong</a:t>
            </a:r>
          </a:p>
          <a:p>
            <a:pPr algn="just"/>
            <a:r>
              <a:rPr lang="en-US" cap="none" dirty="0" err="1"/>
              <a:t>Muro</a:t>
            </a:r>
            <a:r>
              <a:rPr lang="en-US" cap="none" dirty="0"/>
              <a:t>, M., Maxim, R., &amp; Whiton, J. (2019). Automation and artificial intelligence: how machines are affecting people and places.</a:t>
            </a:r>
          </a:p>
          <a:p>
            <a:pPr algn="just"/>
            <a:r>
              <a:rPr lang="en-US" cap="none" dirty="0" err="1"/>
              <a:t>Opria</a:t>
            </a:r>
            <a:r>
              <a:rPr lang="en-US" cap="none" dirty="0"/>
              <a:t>, d. I. Benefits &amp; risks of artificial intelligence. In </a:t>
            </a:r>
            <a:r>
              <a:rPr lang="az-Cyrl-AZ" cap="none" dirty="0"/>
              <a:t>збірник наукових матеріалів ХХІ міжнародної науково-практичної інтернет-конференції </a:t>
            </a:r>
            <a:r>
              <a:rPr lang="en-US" cap="none" dirty="0"/>
              <a:t>el-conf. Com. </a:t>
            </a:r>
            <a:r>
              <a:rPr lang="en-US" cap="none" dirty="0" err="1"/>
              <a:t>Ua</a:t>
            </a:r>
            <a:r>
              <a:rPr lang="en-US" cap="none" dirty="0"/>
              <a:t> (p. 66).</a:t>
            </a:r>
          </a:p>
          <a:p>
            <a:pPr algn="just"/>
            <a:r>
              <a:rPr lang="en-US" cap="none" dirty="0"/>
              <a:t>Tai, m. C. T. (2020). The impact of artificial intelligence on human society and bioethics. Tzu-chi medical journal, 32(4), 339.</a:t>
            </a:r>
          </a:p>
          <a:p>
            <a:pPr algn="just"/>
            <a:r>
              <a:rPr lang="en-US" cap="none" dirty="0"/>
              <a:t>Grace, k., </a:t>
            </a:r>
            <a:r>
              <a:rPr lang="en-US" cap="none" dirty="0" err="1"/>
              <a:t>Salvatier</a:t>
            </a:r>
            <a:r>
              <a:rPr lang="en-US" cap="none" dirty="0"/>
              <a:t>, J., Dafoe, A., Zhang, B., &amp; Evans, O. (2018). When will AI exceed human performance? Evidence from AI experts. Journal of artificial intelligence research, 62, 729-754.</a:t>
            </a:r>
          </a:p>
          <a:p>
            <a:pPr algn="just"/>
            <a:r>
              <a:rPr lang="en-US" cap="none" dirty="0"/>
              <a:t>Lizzie’s century. Retrieved from: https://archive.Macleans.Ca/issue/20051010#!&amp;Pid=86</a:t>
            </a:r>
          </a:p>
          <a:p>
            <a:pPr algn="just"/>
            <a:endParaRPr lang="en-US" cap="none" dirty="0"/>
          </a:p>
          <a:p>
            <a:pPr algn="just"/>
            <a:endParaRPr lang="en-US" cap="none" dirty="0"/>
          </a:p>
        </p:txBody>
      </p:sp>
    </p:spTree>
    <p:extLst>
      <p:ext uri="{BB962C8B-B14F-4D97-AF65-F5344CB8AC3E}">
        <p14:creationId xmlns:p14="http://schemas.microsoft.com/office/powerpoint/2010/main" val="35475843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Droplet</Template>
  <TotalTime>52</TotalTime>
  <Words>1778</Words>
  <Application>Microsoft Office PowerPoint</Application>
  <PresentationFormat>Widescreen</PresentationFormat>
  <Paragraphs>73</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Tw Cen MT</vt:lpstr>
      <vt:lpstr>Droplet</vt:lpstr>
      <vt:lpstr>Lizzie’s century  Author  Institutional affiliation Instructor  Course code  Date of submission</vt:lpstr>
      <vt:lpstr>Abstract</vt:lpstr>
      <vt:lpstr>The first beneficial section, the cure for everything</vt:lpstr>
      <vt:lpstr>Thoughts and insights</vt:lpstr>
      <vt:lpstr>Secondary research</vt:lpstr>
      <vt:lpstr>Importance to our physical, cognitive and social development</vt:lpstr>
      <vt:lpstr>CONT..</vt:lpstr>
      <vt:lpstr>Introduction to least Beneficial</vt:lpstr>
      <vt:lpstr>Thoughts and insights</vt:lpstr>
      <vt:lpstr>Secondary research</vt:lpstr>
      <vt:lpstr>Impact on physical, cognitive and social development</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19</cp:revision>
  <dcterms:created xsi:type="dcterms:W3CDTF">2021-01-31T11:22:08Z</dcterms:created>
  <dcterms:modified xsi:type="dcterms:W3CDTF">2021-01-31T12:14:23Z</dcterms:modified>
</cp:coreProperties>
</file>